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94209E-715E-458F-BC67-B31DE2E430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4FD84-D3CE-4BEF-8DD3-51C96CA58E0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65786-356F-4000-BFF3-D069A3CB1F04}" type="slidenum">
              <a:rPr lang="en-US"/>
              <a:pPr/>
              <a:t>10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067B6E-C65A-4C37-AC5D-ED8E6A3607E8}" type="slidenum">
              <a:rPr lang="en-US"/>
              <a:pPr/>
              <a:t>11</a:t>
            </a:fld>
            <a:endParaRPr lang="en-US"/>
          </a:p>
        </p:txBody>
      </p:sp>
      <p:sp>
        <p:nvSpPr>
          <p:cNvPr id="106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FDE784-6EEC-4D5E-963F-37F26407D842}" type="slidenum">
              <a:rPr lang="en-US"/>
              <a:pPr/>
              <a:t>12</a:t>
            </a:fld>
            <a:endParaRPr lang="en-US"/>
          </a:p>
        </p:txBody>
      </p:sp>
      <p:sp>
        <p:nvSpPr>
          <p:cNvPr id="129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1E8A0B-E409-4CE5-88FC-CD35AE67DF06}" type="slidenum">
              <a:rPr lang="en-US"/>
              <a:pPr/>
              <a:t>13</a:t>
            </a:fld>
            <a:endParaRPr lang="en-US"/>
          </a:p>
        </p:txBody>
      </p:sp>
      <p:sp>
        <p:nvSpPr>
          <p:cNvPr id="106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27D09-7E13-4399-A845-8BBBA2FC611B}" type="slidenum">
              <a:rPr lang="en-US"/>
              <a:pPr/>
              <a:t>14</a:t>
            </a:fld>
            <a:endParaRPr lang="en-US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0014B-1763-4B90-892A-8D92A3A6B49C}" type="slidenum">
              <a:rPr lang="en-US"/>
              <a:pPr/>
              <a:t>15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35B45-5888-475F-8CA3-26031F7A66A6}" type="slidenum">
              <a:rPr lang="en-US"/>
              <a:pPr/>
              <a:t>16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0C05CD-4E49-46F0-A0DD-42D91B639C5B}" type="slidenum">
              <a:rPr lang="en-US"/>
              <a:pPr/>
              <a:t>17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3E579-48A6-4235-BF77-01B02DA67C4B}" type="slidenum">
              <a:rPr lang="en-US"/>
              <a:pPr/>
              <a:t>18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13E579-48A6-4235-BF77-01B02DA67C4B}" type="slidenum">
              <a:rPr lang="en-US"/>
              <a:pPr/>
              <a:t>19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35D610-F707-47EA-90E3-65639D1B0AC6}" type="slidenum">
              <a:rPr lang="en-US"/>
              <a:pPr/>
              <a:t>2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CE5FE0-CE50-445A-9CCE-5E6CD00A5155}" type="slidenum">
              <a:rPr lang="en-US"/>
              <a:pPr/>
              <a:t>20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439D8-0AAD-47B6-A0D9-3C78A5589E12}" type="slidenum">
              <a:rPr lang="en-US"/>
              <a:pPr/>
              <a:t>21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E6094B-268A-40A0-B7D4-FA1D33A87904}" type="slidenum">
              <a:rPr lang="en-US"/>
              <a:pPr/>
              <a:t>22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450BA-FA5A-49D2-8514-D11E22B40C58}" type="slidenum">
              <a:rPr lang="en-US"/>
              <a:pPr/>
              <a:t>23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4EB5E7-E0E4-48A3-BE59-F67C7A4F24E0}" type="slidenum">
              <a:rPr lang="en-US"/>
              <a:pPr/>
              <a:t>24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4C0C5-76C5-4F59-AC66-D160D615B765}" type="slidenum">
              <a:rPr lang="en-US"/>
              <a:pPr/>
              <a:t>25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492ED4-C987-49F1-82AB-C523CD54FC21}" type="slidenum">
              <a:rPr lang="en-US"/>
              <a:pPr/>
              <a:t>26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13B3C-0C6B-4BE9-B203-DD73B9AE65C5}" type="slidenum">
              <a:rPr lang="en-US"/>
              <a:pPr/>
              <a:t>27</a:t>
            </a:fld>
            <a:endParaRPr lang="en-US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98D42-7229-40AC-88E1-672288C6F8DB}" type="slidenum">
              <a:rPr lang="en-US"/>
              <a:pPr/>
              <a:t>28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14288F-340A-432B-A13A-08A899C257B2}" type="slidenum">
              <a:rPr lang="en-US"/>
              <a:pPr/>
              <a:t>29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79F6F1-A3AB-48FA-B587-A1332ED3A3F0}" type="slidenum">
              <a:rPr lang="en-US"/>
              <a:pPr/>
              <a:t>3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1886F-2039-45BB-8ED2-8E0DD75854C8}" type="slidenum">
              <a:rPr lang="en-US"/>
              <a:pPr/>
              <a:t>30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0FB6D-2B91-41E3-B5A2-B48A6A5390C6}" type="slidenum">
              <a:rPr lang="en-US"/>
              <a:pPr/>
              <a:t>31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CE3ED7-15B6-4F66-AA1D-EBB7B911B8A4}" type="slidenum">
              <a:rPr lang="en-US"/>
              <a:pPr/>
              <a:t>32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C215D-E553-46A5-AF6B-B80BC06DA58E}" type="slidenum">
              <a:rPr lang="en-US"/>
              <a:pPr/>
              <a:t>33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9B5C-DEC0-4DA8-B16C-5AE82AD0EB2E}" type="slidenum">
              <a:rPr lang="en-US"/>
              <a:pPr/>
              <a:t>34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9B5C-DEC0-4DA8-B16C-5AE82AD0EB2E}" type="slidenum">
              <a:rPr lang="en-US"/>
              <a:pPr/>
              <a:t>35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D9B5C-DEC0-4DA8-B16C-5AE82AD0EB2E}" type="slidenum">
              <a:rPr lang="en-US"/>
              <a:pPr/>
              <a:t>36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E27C90-3BE3-45EE-B73F-9C7EB965432B}" type="slidenum">
              <a:rPr lang="en-US"/>
              <a:pPr/>
              <a:t>37</a:t>
            </a:fld>
            <a:endParaRPr lang="en-US"/>
          </a:p>
        </p:txBody>
      </p:sp>
      <p:sp>
        <p:nvSpPr>
          <p:cNvPr id="1208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08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0ED678-73CF-47AF-B154-A50163CE87CA}" type="slidenum">
              <a:rPr lang="en-US"/>
              <a:pPr/>
              <a:t>38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B4A53-E281-43AB-8080-D3DCE8E10024}" type="slidenum">
              <a:rPr lang="en-US"/>
              <a:pPr/>
              <a:t>4</a:t>
            </a:fld>
            <a:endParaRPr lang="en-US"/>
          </a:p>
        </p:txBody>
      </p:sp>
      <p:sp>
        <p:nvSpPr>
          <p:cNvPr id="105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8528-0E16-4B67-A816-C06FEA785A71}" type="slidenum">
              <a:rPr lang="en-US"/>
              <a:pPr/>
              <a:t>5</a:t>
            </a:fld>
            <a:endParaRPr lang="en-US"/>
          </a:p>
        </p:txBody>
      </p:sp>
      <p:sp>
        <p:nvSpPr>
          <p:cNvPr id="1052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B910F-F6AE-44C1-AE64-ADA0AEB4174C}" type="slidenum">
              <a:rPr lang="en-US"/>
              <a:pPr/>
              <a:t>6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509EA0-F87F-4513-8611-A4FB0B75BB11}" type="slidenum">
              <a:rPr lang="en-US"/>
              <a:pPr/>
              <a:t>7</a:t>
            </a:fld>
            <a:endParaRPr 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15F95C-1806-4F55-9A8C-E75068237793}" type="slidenum">
              <a:rPr lang="en-US"/>
              <a:pPr/>
              <a:t>8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D778A7-B3B2-42FC-9831-41955CB03A29}" type="slidenum">
              <a:rPr lang="en-US"/>
              <a:pPr/>
              <a:t>9</a:t>
            </a:fld>
            <a:endParaRPr lang="en-US"/>
          </a:p>
        </p:txBody>
      </p:sp>
      <p:sp>
        <p:nvSpPr>
          <p:cNvPr id="106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70635-F396-4495-8954-81A64AA2E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B5088-51E5-4054-986A-26FB6B2FD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FD39C-725F-491D-80B1-3E2F009D8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59200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10AA2939-B3B4-48C5-80FB-899B23E4B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7A1FA-2172-4C77-9D7F-7C9E29E2E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BEE8D-FB2E-45AF-B05E-F059F90C31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E84F5-3988-494E-AB13-BF322DB05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A87AE-236E-47DF-B7EA-67E0D6655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FFA9A-5BEE-445E-B14A-A5467B9AA0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CB455-EC2A-47E7-BA8D-7DD0B626A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9830F-87E2-4687-9A5A-B9716547A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DFFA3-D800-4060-953A-386A355E26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59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CA13A8-7650-4C9A-B8A7-EC085695ED1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rfree.at/" TargetMode="External"/><Relationship Id="rId3" Type="http://schemas.openxmlformats.org/officeDocument/2006/relationships/hyperlink" Target="http://www.gmail.com/" TargetMode="External"/><Relationship Id="rId7" Type="http://schemas.openxmlformats.org/officeDocument/2006/relationships/hyperlink" Target="http://www.mailcity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cketmail.com/" TargetMode="External"/><Relationship Id="rId5" Type="http://schemas.openxmlformats.org/officeDocument/2006/relationships/hyperlink" Target="https://www.live.com/" TargetMode="External"/><Relationship Id="rId10" Type="http://schemas.openxmlformats.org/officeDocument/2006/relationships/hyperlink" Target="http://www.operamail.com/" TargetMode="External"/><Relationship Id="rId4" Type="http://schemas.openxmlformats.org/officeDocument/2006/relationships/hyperlink" Target="http://mail.yahoo.com/" TargetMode="External"/><Relationship Id="rId9" Type="http://schemas.openxmlformats.org/officeDocument/2006/relationships/hyperlink" Target="http://webmail.netscape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mail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plex.is/" TargetMode="External"/><Relationship Id="rId13" Type="http://schemas.openxmlformats.org/officeDocument/2006/relationships/hyperlink" Target="http://www.f-secure.com/" TargetMode="External"/><Relationship Id="rId3" Type="http://schemas.openxmlformats.org/officeDocument/2006/relationships/hyperlink" Target="https://support.microsoft.com/en-us/help/14210/security-essentials-download" TargetMode="External"/><Relationship Id="rId7" Type="http://schemas.openxmlformats.org/officeDocument/2006/relationships/hyperlink" Target="http://www.antivirus.com/" TargetMode="External"/><Relationship Id="rId12" Type="http://schemas.openxmlformats.org/officeDocument/2006/relationships/hyperlink" Target="http://www.mcafee.com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isoft.com/" TargetMode="External"/><Relationship Id="rId11" Type="http://schemas.openxmlformats.org/officeDocument/2006/relationships/hyperlink" Target="http://www.kaspersky.com/" TargetMode="External"/><Relationship Id="rId5" Type="http://schemas.openxmlformats.org/officeDocument/2006/relationships/hyperlink" Target="https://www.avira.com/" TargetMode="External"/><Relationship Id="rId10" Type="http://schemas.openxmlformats.org/officeDocument/2006/relationships/hyperlink" Target="http://www.sophos.com/" TargetMode="External"/><Relationship Id="rId4" Type="http://schemas.openxmlformats.org/officeDocument/2006/relationships/hyperlink" Target="http://www.eset.com/" TargetMode="External"/><Relationship Id="rId9" Type="http://schemas.openxmlformats.org/officeDocument/2006/relationships/hyperlink" Target="http://www.symantec.com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bs.ac.rs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obsonbeta.nb.rs/kobson.82.html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iknowledge.com/?DestApp=WOS&amp;locale=en_US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pus.com/scopus/home.url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village2.org/controller/servlet/Controller?CID=quickSearch&amp;database=1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ИНТЕРНЕТ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 smtClean="0"/>
              <a:t>БАЗИЧНЕ ВЕШТИНЕ У ИНФОРМАТИЦИ</a:t>
            </a:r>
            <a:endParaRPr lang="en-US" sz="1400" smtClean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smtClean="0"/>
              <a:t>Предавање </a:t>
            </a:r>
            <a:r>
              <a:rPr lang="sr-Latn-CS" sz="1400"/>
              <a:t>бр. 13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01</a:t>
            </a:r>
            <a:r>
              <a:rPr lang="sr-Cyrl-CS" sz="1400" b="1"/>
              <a:t>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Интернет 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Безбедност. Вируси. Бесплатно телефонирање путем</a:t>
            </a:r>
            <a:r>
              <a:rPr lang="sr-Latn-CS" sz="1400" b="1"/>
              <a:t> 		</a:t>
            </a:r>
            <a:r>
              <a:rPr lang="sr-Latn-CS" sz="1400" b="1" smtClean="0"/>
              <a:t>	</a:t>
            </a:r>
            <a:r>
              <a:rPr lang="ru-RU" sz="1400" b="1" smtClean="0"/>
              <a:t>Интернета</a:t>
            </a:r>
            <a:r>
              <a:rPr lang="ru-RU" sz="1400" b="1"/>
              <a:t>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8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91306-3D43-4EA2-98CC-38BC4A648252}" type="slidenum">
              <a:rPr lang="en-US"/>
              <a:pPr/>
              <a:t>10</a:t>
            </a:fld>
            <a:endParaRPr lang="en-US"/>
          </a:p>
        </p:txBody>
      </p:sp>
      <p:sp>
        <p:nvSpPr>
          <p:cNvPr id="106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Подешавање програма „Outlook Express“</a:t>
            </a:r>
            <a:endParaRPr lang="sr-Latn-CS" sz="3600"/>
          </a:p>
        </p:txBody>
      </p:sp>
      <p:pic>
        <p:nvPicPr>
          <p:cNvPr id="1061893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r="38948" b="31100"/>
          <a:stretch>
            <a:fillRect/>
          </a:stretch>
        </p:blipFill>
        <p:spPr>
          <a:xfrm>
            <a:off x="434975" y="1385888"/>
            <a:ext cx="8297863" cy="49784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0592-E34C-4B12-B693-64FAFEB5208F}" type="slidenum">
              <a:rPr lang="en-US"/>
              <a:pPr/>
              <a:t>11</a:t>
            </a:fld>
            <a:endParaRPr lang="en-US"/>
          </a:p>
        </p:txBody>
      </p:sp>
      <p:sp>
        <p:nvSpPr>
          <p:cNvPr id="106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Веб маил </a:t>
            </a:r>
            <a:endParaRPr lang="sr-Latn-CS"/>
          </a:p>
        </p:txBody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П</a:t>
            </a:r>
            <a:r>
              <a:rPr lang="en-GB"/>
              <a:t>рограм помоћу ко</a:t>
            </a:r>
            <a:r>
              <a:rPr lang="sr-Cyrl-CS"/>
              <a:t>га</a:t>
            </a:r>
            <a:r>
              <a:rPr lang="en-GB"/>
              <a:t> можете читати и слати своју пошту из Веб прегледач</a:t>
            </a:r>
            <a:r>
              <a:rPr lang="sr-Cyrl-CS"/>
              <a:t>а </a:t>
            </a:r>
            <a:r>
              <a:rPr lang="en-GB"/>
              <a:t>директно са сервера, где год се у свету налазили</a:t>
            </a:r>
            <a:endParaRPr lang="hr-HR"/>
          </a:p>
          <a:p>
            <a:pPr>
              <a:lnSpc>
                <a:spcPct val="90000"/>
              </a:lnSpc>
            </a:pPr>
            <a:r>
              <a:rPr lang="hr-HR"/>
              <a:t>Да би се добила бесплатна е-маил адреса довољно је доћи на Интернет страницу неког од сервиса,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hr-HR"/>
              <a:t>попунити тражене основне податке (који не морају бити тачни) и изабрати корисничко име и лозинку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E74AD-EC79-49DF-B0B3-B2E5DAEB9FFA}" type="slidenum">
              <a:rPr lang="en-US"/>
              <a:pPr/>
              <a:t>12</a:t>
            </a:fld>
            <a:endParaRPr lang="en-US"/>
          </a:p>
        </p:txBody>
      </p:sp>
      <p:sp>
        <p:nvSpPr>
          <p:cNvPr id="129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Неки од најчешће коришћених бесплатних е-маил сервиса </a:t>
            </a:r>
            <a:endParaRPr lang="sr-Latn-CS" sz="3600"/>
          </a:p>
        </p:txBody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hlinkClick r:id="rId3"/>
              </a:rPr>
              <a:t>http://www.gmail.com/</a:t>
            </a:r>
            <a:endParaRPr lang="en-GB"/>
          </a:p>
          <a:p>
            <a:r>
              <a:rPr lang="en-GB" smtClean="0">
                <a:hlinkClick r:id="rId4"/>
              </a:rPr>
              <a:t>http</a:t>
            </a:r>
            <a:r>
              <a:rPr lang="en-GB">
                <a:hlinkClick r:id="rId4"/>
              </a:rPr>
              <a:t>://mail.yahoo.com/</a:t>
            </a:r>
            <a:r>
              <a:rPr lang="en-GB"/>
              <a:t> </a:t>
            </a:r>
          </a:p>
          <a:p>
            <a:pPr lvl="0"/>
            <a:r>
              <a:rPr lang="en-GB" u="sng" smtClean="0">
                <a:hlinkClick r:id="rId5"/>
              </a:rPr>
              <a:t>https://www.live.com/</a:t>
            </a:r>
            <a:endParaRPr lang="en-US" smtClean="0"/>
          </a:p>
          <a:p>
            <a:r>
              <a:rPr lang="en-GB" smtClean="0">
                <a:hlinkClick r:id="rId6"/>
              </a:rPr>
              <a:t>http</a:t>
            </a:r>
            <a:r>
              <a:rPr lang="en-GB">
                <a:hlinkClick r:id="rId6"/>
              </a:rPr>
              <a:t>://www.rocketmail.com/</a:t>
            </a:r>
            <a:endParaRPr lang="en-GB"/>
          </a:p>
          <a:p>
            <a:r>
              <a:rPr lang="en-GB">
                <a:hlinkClick r:id="rId7"/>
              </a:rPr>
              <a:t>http://www.mailcity.com/</a:t>
            </a:r>
            <a:endParaRPr lang="en-GB"/>
          </a:p>
          <a:p>
            <a:r>
              <a:rPr lang="en-GB">
                <a:hlinkClick r:id="rId8"/>
              </a:rPr>
              <a:t>http://www.forfree.at/</a:t>
            </a:r>
            <a:endParaRPr lang="en-GB"/>
          </a:p>
          <a:p>
            <a:r>
              <a:rPr lang="en-GB">
                <a:hlinkClick r:id="rId9"/>
              </a:rPr>
              <a:t>http://webmail.netscape.com/</a:t>
            </a:r>
            <a:endParaRPr lang="en-GB"/>
          </a:p>
          <a:p>
            <a:r>
              <a:rPr lang="en-GB">
                <a:hlinkClick r:id="rId10"/>
              </a:rPr>
              <a:t>http://www.operamail.com/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08840-AE76-4351-A113-932B17E6764B}" type="slidenum">
              <a:rPr lang="en-US"/>
              <a:pPr/>
              <a:t>13</a:t>
            </a:fld>
            <a:endParaRPr lang="en-US"/>
          </a:p>
        </p:txBody>
      </p:sp>
      <p:sp>
        <p:nvSpPr>
          <p:cNvPr id="106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Отварање налога на </a:t>
            </a:r>
            <a:r>
              <a:rPr lang="en-GB" i="1"/>
              <a:t>Gmail</a:t>
            </a:r>
            <a:r>
              <a:rPr lang="sr-Cyrl-CS"/>
              <a:t>-у</a:t>
            </a:r>
            <a:endParaRPr lang="sr-Latn-CS"/>
          </a:p>
        </p:txBody>
      </p:sp>
      <p:sp>
        <p:nvSpPr>
          <p:cNvPr id="106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2400"/>
              <a:t>Отворите страницу </a:t>
            </a:r>
            <a:r>
              <a:rPr lang="en-GB" sz="2400">
                <a:hlinkClick r:id="rId3"/>
              </a:rPr>
              <a:t>http://www.gmail.com</a:t>
            </a:r>
            <a:endParaRPr lang="sr-Cyrl-CS" sz="2400"/>
          </a:p>
          <a:p>
            <a:pPr marL="609600" indent="-609600"/>
            <a:r>
              <a:rPr lang="en-GB" sz="2400"/>
              <a:t>Кликните на дугме " </a:t>
            </a:r>
            <a:r>
              <a:rPr lang="en-GB" sz="2400" b="1" i="1"/>
              <a:t>Sign up for Gmail </a:t>
            </a:r>
            <a:r>
              <a:rPr lang="en-GB" sz="2400"/>
              <a:t>"</a:t>
            </a:r>
            <a:endParaRPr lang="sr-Cyrl-CS" sz="2400"/>
          </a:p>
          <a:p>
            <a:pPr marL="609600" indent="-609600"/>
            <a:r>
              <a:rPr lang="en-GB" sz="2400"/>
              <a:t>Попуните тражене податке (име, презиме, лозинку (минимум 8 карактера), тајно питање итд.)</a:t>
            </a:r>
            <a:endParaRPr lang="sr-Cyrl-CS" sz="2400"/>
          </a:p>
          <a:p>
            <a:pPr marL="990600" lvl="1" indent="-533400"/>
            <a:r>
              <a:rPr lang="sr-Cyrl-CS" sz="2000"/>
              <a:t>у</a:t>
            </a:r>
            <a:r>
              <a:rPr lang="en-GB" sz="2000"/>
              <a:t>колико сте са српског говорног подручја, на врху странице имате падајући мени са одабиром језика, па изаберите српски као основни</a:t>
            </a:r>
            <a:endParaRPr lang="sr-Cyrl-CS" sz="2000"/>
          </a:p>
          <a:p>
            <a:pPr marL="990600" lvl="1" indent="-533400"/>
            <a:r>
              <a:rPr lang="sr-Cyrl-CS" sz="2000"/>
              <a:t>п</a:t>
            </a:r>
            <a:r>
              <a:rPr lang="en-GB" sz="2000"/>
              <a:t>ри крају се налази верификација коју морате преписати</a:t>
            </a:r>
            <a:endParaRPr lang="sr-Cyrl-CS" sz="2000"/>
          </a:p>
          <a:p>
            <a:pPr marL="609600" indent="-609600"/>
            <a:r>
              <a:rPr lang="en-GB" sz="2400"/>
              <a:t>На крају кликните на</a:t>
            </a:r>
            <a:r>
              <a:rPr lang="sr-Cyrl-CS" sz="2400"/>
              <a:t> </a:t>
            </a:r>
            <a:r>
              <a:rPr lang="en-GB" sz="2400"/>
              <a:t>"</a:t>
            </a:r>
            <a:r>
              <a:rPr lang="en-GB" sz="2400" b="1" i="1"/>
              <a:t>I Accept. Create my account</a:t>
            </a:r>
            <a:r>
              <a:rPr lang="en-GB" sz="2400"/>
              <a:t> "</a:t>
            </a:r>
            <a:endParaRPr lang="sr-Cyrl-CS" sz="2400"/>
          </a:p>
          <a:p>
            <a:pPr marL="990600" lvl="1" indent="-533400"/>
            <a:r>
              <a:rPr lang="sr-Cyrl-CS" sz="2000"/>
              <a:t>о</a:t>
            </a:r>
            <a:r>
              <a:rPr lang="en-GB" sz="2000"/>
              <a:t>вим прихватате њихова правила о приватности и условима коришћења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6EAAA-AC63-4617-9130-AF99A5CAB028}" type="slidenum">
              <a:rPr lang="en-US"/>
              <a:pPr/>
              <a:t>14</a:t>
            </a:fld>
            <a:endParaRPr lang="en-US"/>
          </a:p>
        </p:txBody>
      </p:sp>
      <p:sp>
        <p:nvSpPr>
          <p:cNvPr id="1068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Проверите свој статус у Windows безбедносном центру</a:t>
            </a:r>
            <a:endParaRPr lang="sr-Latn-CS" sz="360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30445" t="15703" r="6906" b="21487"/>
          <a:stretch>
            <a:fillRect/>
          </a:stretch>
        </p:blipFill>
        <p:spPr bwMode="auto">
          <a:xfrm>
            <a:off x="414129" y="1457505"/>
            <a:ext cx="8247269" cy="46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9FDD-16D9-4373-B9C9-C5C3899D8182}" type="slidenum">
              <a:rPr lang="en-US"/>
              <a:pPr/>
              <a:t>15</a:t>
            </a:fld>
            <a:endParaRPr lang="en-US"/>
          </a:p>
        </p:txBody>
      </p:sp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су безбедносна упозорења?</a:t>
            </a:r>
            <a:endParaRPr lang="sr-Latn-CS" sz="3600"/>
          </a:p>
        </p:txBody>
      </p:sp>
      <p:pic>
        <p:nvPicPr>
          <p:cNvPr id="1072131" name="pageContainer0_ID0ERHAC" descr="Slika bezbednosnog obavešten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43013" y="2095500"/>
            <a:ext cx="6908800" cy="24447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BD403-732A-4E1F-A64D-0F88309A62C5}" type="slidenum">
              <a:rPr lang="en-US"/>
              <a:pPr/>
              <a:t>16</a:t>
            </a:fld>
            <a:endParaRPr lang="en-US"/>
          </a:p>
        </p:txBody>
      </p:sp>
      <p:sp>
        <p:nvSpPr>
          <p:cNvPr id="107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Коришћење заштитног зида</a:t>
            </a:r>
            <a:endParaRPr lang="sr-Latn-CS"/>
          </a:p>
        </p:txBody>
      </p:sp>
      <p:pic>
        <p:nvPicPr>
          <p:cNvPr id="1074179" name="pageContainer0_ID0ECJAC" descr="Ilustracija rada zaštitnog zid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11388" y="1570038"/>
            <a:ext cx="4518025" cy="4741862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B463-2CAD-49D9-9EDF-BAD59365DBB4}" type="slidenum">
              <a:rPr lang="en-US"/>
              <a:pPr/>
              <a:t>17</a:t>
            </a:fld>
            <a:endParaRPr lang="en-US"/>
          </a:p>
        </p:txBody>
      </p:sp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заштите од шпијунског софтвера</a:t>
            </a:r>
            <a:endParaRPr lang="sr-Latn-CS" sz="3600"/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Да бисте помогли у заштити рачунара од шпијунског софтвера, користите антиспајвер програм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В</a:t>
            </a:r>
            <a:r>
              <a:rPr lang="en-GB"/>
              <a:t>ерзија оперативног система Windows </a:t>
            </a:r>
            <a:r>
              <a:rPr lang="sr-Latn-CS"/>
              <a:t>Vista</a:t>
            </a:r>
            <a:r>
              <a:rPr lang="sr-Cyrl-CS"/>
              <a:t> </a:t>
            </a:r>
            <a:r>
              <a:rPr lang="en-GB"/>
              <a:t>има уграђен антиспајвер програм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en-GB"/>
              <a:t>под именом Windows заштитник, који је подразумевано укључен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он</a:t>
            </a:r>
            <a:r>
              <a:rPr lang="en-GB"/>
              <a:t> вас обавештава када шпијунски софтвер покуша да се инсталира на рачунар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3F05-CA62-41DB-9101-72E3C98535B3}" type="slidenum">
              <a:rPr lang="en-US"/>
              <a:pPr/>
              <a:t>18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Аутоматско ажурирање оперативног система Windows</a:t>
            </a:r>
            <a:endParaRPr lang="sr-Latn-CS" sz="360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sr-Latn-C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34999" t="28431" r="35744" b="37255"/>
          <a:stretch>
            <a:fillRect/>
          </a:stretch>
        </p:blipFill>
        <p:spPr bwMode="auto">
          <a:xfrm>
            <a:off x="950617" y="1372262"/>
            <a:ext cx="7143516" cy="472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3F05-CA62-41DB-9101-72E3C98535B3}" type="slidenum">
              <a:rPr lang="en-US"/>
              <a:pPr/>
              <a:t>19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Аутоматско ажурирање оперативног система Windows</a:t>
            </a:r>
            <a:endParaRPr lang="sr-Latn-CS" sz="3600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endParaRPr lang="sr-Latn-CS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31411" t="17647" r="20441" b="20588"/>
          <a:stretch>
            <a:fillRect/>
          </a:stretch>
        </p:blipFill>
        <p:spPr bwMode="auto">
          <a:xfrm>
            <a:off x="1031340" y="1427891"/>
            <a:ext cx="6664860" cy="481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B68C5-3C3A-4BC7-9D9F-720367A67983}" type="slidenum">
              <a:rPr lang="en-US"/>
              <a:pPr/>
              <a:t>2</a:t>
            </a:fld>
            <a:endParaRPr lang="en-US"/>
          </a:p>
        </p:txBody>
      </p:sp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Додавање налога е-поште у програм „Windows пошта“</a:t>
            </a:r>
            <a:endParaRPr lang="sr-Latn-CS" sz="3600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3000"/>
              <a:t>Отворите програм Windows пошта тако што ћете кликнути на дугме </a:t>
            </a:r>
            <a:r>
              <a:rPr lang="en-GB" sz="3000" b="1"/>
              <a:t>Старт</a:t>
            </a:r>
            <a:r>
              <a:rPr lang="sr-Cyrl-CS" sz="3000" b="1"/>
              <a:t>    </a:t>
            </a:r>
            <a:r>
              <a:rPr lang="en-GB" sz="3000"/>
              <a:t>, </a:t>
            </a:r>
            <a:endParaRPr lang="sr-Cyrl-CS" sz="3000"/>
          </a:p>
          <a:p>
            <a:pPr marL="990600" lvl="1" indent="-533400"/>
            <a:r>
              <a:rPr lang="en-GB" sz="2600"/>
              <a:t>изабрати ставку </a:t>
            </a:r>
            <a:r>
              <a:rPr lang="en-GB" sz="2600" b="1"/>
              <a:t>Сви програми</a:t>
            </a:r>
            <a:r>
              <a:rPr lang="en-GB" sz="2600"/>
              <a:t>, а </a:t>
            </a:r>
            <a:endParaRPr lang="sr-Cyrl-CS" sz="2600"/>
          </a:p>
          <a:p>
            <a:pPr marL="990600" lvl="1" indent="-533400"/>
            <a:r>
              <a:rPr lang="en-GB" sz="2600"/>
              <a:t>затим изабрати ставку </a:t>
            </a:r>
            <a:r>
              <a:rPr lang="en-GB" sz="2600" b="1"/>
              <a:t>Windows</a:t>
            </a:r>
            <a:r>
              <a:rPr lang="en-GB" sz="2600"/>
              <a:t> пошта</a:t>
            </a:r>
          </a:p>
          <a:p>
            <a:pPr marL="609600" indent="-609600"/>
            <a:r>
              <a:rPr lang="en-GB" sz="3000"/>
              <a:t>У менију </a:t>
            </a:r>
            <a:r>
              <a:rPr lang="en-GB" sz="3000" b="1"/>
              <a:t>Алатке</a:t>
            </a:r>
            <a:r>
              <a:rPr lang="en-GB" sz="3000"/>
              <a:t> изаберите ставку </a:t>
            </a:r>
            <a:r>
              <a:rPr lang="en-GB" sz="3000" b="1"/>
              <a:t>Налози</a:t>
            </a:r>
            <a:endParaRPr lang="en-GB" sz="3000"/>
          </a:p>
          <a:p>
            <a:pPr marL="609600" indent="-609600"/>
            <a:r>
              <a:rPr lang="en-GB" sz="3000"/>
              <a:t>Кликните на дугме </a:t>
            </a:r>
            <a:r>
              <a:rPr lang="en-GB" sz="3000" b="1"/>
              <a:t>Додај</a:t>
            </a:r>
            <a:endParaRPr lang="sr-Cyrl-CS" sz="3000" b="1"/>
          </a:p>
          <a:p>
            <a:pPr marL="990600" lvl="1" indent="-533400"/>
            <a:r>
              <a:rPr lang="en-GB" sz="2600"/>
              <a:t>изаберите ставку </a:t>
            </a:r>
            <a:r>
              <a:rPr lang="en-GB" sz="2600" b="1"/>
              <a:t>Налог е-поште</a:t>
            </a:r>
            <a:r>
              <a:rPr lang="en-GB" sz="2600"/>
              <a:t>, </a:t>
            </a:r>
            <a:endParaRPr lang="sr-Cyrl-CS" sz="2600"/>
          </a:p>
          <a:p>
            <a:pPr marL="990600" lvl="1" indent="-533400"/>
            <a:r>
              <a:rPr lang="en-GB" sz="2600"/>
              <a:t>кликните на дугме </a:t>
            </a:r>
            <a:r>
              <a:rPr lang="en-GB" sz="2600" b="1"/>
              <a:t>Даље</a:t>
            </a:r>
            <a:r>
              <a:rPr lang="en-GB" sz="2600"/>
              <a:t>, а </a:t>
            </a:r>
            <a:endParaRPr lang="sr-Cyrl-CS" sz="2600"/>
          </a:p>
          <a:p>
            <a:pPr marL="990600" lvl="1" indent="-533400"/>
            <a:r>
              <a:rPr lang="en-GB" sz="2600"/>
              <a:t>затим следите упутства</a:t>
            </a:r>
            <a:endParaRPr lang="sr-Latn-CS" sz="2600"/>
          </a:p>
        </p:txBody>
      </p:sp>
      <p:pic>
        <p:nvPicPr>
          <p:cNvPr id="1045508" name="pageContainer0_ID0EFGAC" descr="Slika dugmeta „Start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488" y="2066925"/>
            <a:ext cx="3270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96184-85A3-46A7-821C-CF469BA2CEBA}" type="slidenum">
              <a:rPr lang="en-US"/>
              <a:pPr/>
              <a:t>20</a:t>
            </a:fld>
            <a:endParaRPr lang="en-US"/>
          </a:p>
        </p:txBody>
      </p:sp>
      <p:sp>
        <p:nvSpPr>
          <p:cNvPr id="108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је вирус и могуће последице </a:t>
            </a:r>
            <a:endParaRPr lang="sr-Latn-CS" sz="3600"/>
          </a:p>
        </p:txBody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800"/>
              <a:t>Црв преузима контролу над функцијама рачунара и аутоматски се шири (копира) без акције корисника</a:t>
            </a:r>
            <a:endParaRPr lang="sr-Cyrl-CS" sz="2800"/>
          </a:p>
          <a:p>
            <a:pPr>
              <a:lnSpc>
                <a:spcPct val="95000"/>
              </a:lnSpc>
            </a:pPr>
            <a:r>
              <a:rPr lang="en-GB" sz="2800"/>
              <a:t>Тројанци, извршавањем на Вашем рачунару, препуштају контролу неком другом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en-GB" sz="2400"/>
              <a:t>Вашим подацима </a:t>
            </a:r>
            <a:r>
              <a:rPr lang="sr-Cyrl-CS" sz="2400"/>
              <a:t>се </a:t>
            </a:r>
            <a:r>
              <a:rPr lang="en-GB" sz="2400"/>
              <a:t>може лако приступити преко мреже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en-GB" sz="2800"/>
              <a:t>Деструктивни вируси, црви и тројански коњи могу да обришу информације са чврстог диска или да потпуно онеспособе рачунар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F4284-B97A-4679-BBF7-D42A5B0ECF09}" type="slidenum">
              <a:rPr lang="en-US"/>
              <a:pPr/>
              <a:t>21</a:t>
            </a:fld>
            <a:endParaRPr lang="en-US"/>
          </a:p>
        </p:txBody>
      </p:sp>
      <p:sp>
        <p:nvSpPr>
          <p:cNvPr id="108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је вирус и могуће последице</a:t>
            </a:r>
            <a:endParaRPr lang="sr-Latn-CS" sz="3600"/>
          </a:p>
        </p:txBody>
      </p:sp>
      <p:sp>
        <p:nvSpPr>
          <p:cNvPr id="108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Највише вируса се шири преко електронске поште у виду </a:t>
            </a:r>
            <a:r>
              <a:rPr lang="sr-Cyrl-CS"/>
              <a:t>прилога</a:t>
            </a:r>
          </a:p>
          <a:p>
            <a:pPr>
              <a:lnSpc>
                <a:spcPct val="90000"/>
              </a:lnSpc>
            </a:pPr>
            <a:r>
              <a:rPr lang="en-US"/>
              <a:t>Добре стране апликације за детекцију </a:t>
            </a:r>
            <a:r>
              <a:rPr lang="en-US" smtClean="0"/>
              <a:t>вируса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RS" smtClean="0"/>
              <a:t>с</a:t>
            </a:r>
            <a:r>
              <a:rPr lang="en-GB" smtClean="0"/>
              <a:t>пречава </a:t>
            </a:r>
            <a:r>
              <a:rPr lang="en-GB"/>
              <a:t>губитак података</a:t>
            </a:r>
            <a:r>
              <a:rPr lang="sr-Cyrl-CS"/>
              <a:t> и</a:t>
            </a:r>
            <a:r>
              <a:rPr lang="en-GB"/>
              <a:t>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спречава </a:t>
            </a:r>
            <a:r>
              <a:rPr lang="en-GB"/>
              <a:t>смањење брзине рачунара и смањење пропусног опсега Интернет везе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en-GB"/>
              <a:t>Уклањање злонамерног кода из заражених фајлова зове се дезинфекција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0CE1F-9693-4E24-8D41-4C0F743CC649}" type="slidenum">
              <a:rPr lang="en-US"/>
              <a:pPr/>
              <a:t>22</a:t>
            </a:fld>
            <a:endParaRPr lang="en-US"/>
          </a:p>
        </p:txBody>
      </p:sp>
      <p:sp>
        <p:nvSpPr>
          <p:cNvPr id="108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600" smtClean="0"/>
              <a:t>А</a:t>
            </a:r>
            <a:r>
              <a:rPr lang="en-GB" sz="3600" smtClean="0"/>
              <a:t>дрес</a:t>
            </a:r>
            <a:r>
              <a:rPr lang="sr-Cyrl-RS" sz="3600" smtClean="0"/>
              <a:t>е</a:t>
            </a:r>
            <a:r>
              <a:rPr lang="en-GB" sz="3600" smtClean="0"/>
              <a:t> произвођача антивирусног софтвера</a:t>
            </a:r>
            <a:endParaRPr lang="sr-Latn-CS" sz="3600"/>
          </a:p>
        </p:txBody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fontAlgn="t"/>
            <a:r>
              <a:rPr lang="en-GB" sz="2000" i="1" smtClean="0"/>
              <a:t>Microsoft Security Essentials (</a:t>
            </a:r>
            <a:r>
              <a:rPr lang="en-GB" sz="2000" i="1" u="sng" smtClean="0">
                <a:hlinkClick r:id="rId3"/>
              </a:rPr>
              <a:t>https://support.microsoft.com/en-us/help/14210/security-essentials-download</a:t>
            </a:r>
            <a:r>
              <a:rPr lang="en-GB" sz="2000" i="1" smtClean="0"/>
              <a:t>), </a:t>
            </a:r>
            <a:r>
              <a:rPr lang="sr-Cyrl-RS" sz="2000" i="1" smtClean="0"/>
              <a:t>бесплатан је за кориснике оперативног система </a:t>
            </a:r>
            <a:r>
              <a:rPr lang="en-US" sz="2000" i="1" smtClean="0"/>
              <a:t>Windows 7</a:t>
            </a:r>
            <a:endParaRPr lang="en-US" sz="2000" smtClean="0"/>
          </a:p>
          <a:p>
            <a:pPr lvl="0" fontAlgn="t"/>
            <a:r>
              <a:rPr lang="en-GB" sz="2000" i="1" smtClean="0"/>
              <a:t>NOD32 (</a:t>
            </a:r>
            <a:r>
              <a:rPr lang="en-GB" sz="2000" i="1" u="sng" smtClean="0">
                <a:hlinkClick r:id="rId4"/>
              </a:rPr>
              <a:t>www.eset.com</a:t>
            </a:r>
            <a:r>
              <a:rPr lang="sr-Latn-CS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Avira</a:t>
            </a:r>
            <a:r>
              <a:rPr lang="sr-Cyrl-RS" sz="2000" i="1" smtClean="0"/>
              <a:t>, </a:t>
            </a:r>
            <a:r>
              <a:rPr lang="sr-Cyrl-RS" sz="2000" i="1" u="sng" smtClean="0">
                <a:hlinkClick r:id="rId5"/>
              </a:rPr>
              <a:t>https://www.avira.com/</a:t>
            </a:r>
            <a:endParaRPr lang="en-US" sz="2000" smtClean="0"/>
          </a:p>
          <a:p>
            <a:pPr lvl="0" fontAlgn="t"/>
            <a:r>
              <a:rPr lang="en-GB" sz="2000" i="1" smtClean="0"/>
              <a:t>AVG AntiVirus (</a:t>
            </a:r>
            <a:r>
              <a:rPr lang="en-GB" sz="2000" i="1" u="sng" smtClean="0">
                <a:hlinkClick r:id="rId6"/>
              </a:rPr>
              <a:t>www.grisoft.com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PC-Cilin (</a:t>
            </a:r>
            <a:r>
              <a:rPr lang="en-GB" sz="2000" i="1" u="sng" smtClean="0">
                <a:hlinkClick r:id="rId7"/>
              </a:rPr>
              <a:t>www.antivirus.com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F-Prot (</a:t>
            </a:r>
            <a:r>
              <a:rPr lang="en-GB" sz="2000" i="1" u="sng" smtClean="0">
                <a:hlinkClick r:id="rId8"/>
              </a:rPr>
              <a:t>www.complex.is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Norton Antivirus (</a:t>
            </a:r>
            <a:r>
              <a:rPr lang="en-GB" sz="2000" i="1" u="sng" smtClean="0">
                <a:hlinkClick r:id="rId9"/>
              </a:rPr>
              <a:t>www.symantec.com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Sophos Anti-Virus (</a:t>
            </a:r>
            <a:r>
              <a:rPr lang="en-GB" sz="2000" i="1" u="sng" smtClean="0">
                <a:hlinkClick r:id="rId10"/>
              </a:rPr>
              <a:t>www.sophos.com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Kaspersky Anti-Virus (</a:t>
            </a:r>
            <a:r>
              <a:rPr lang="en-GB" sz="2000" i="1" u="sng" smtClean="0">
                <a:hlinkClick r:id="rId11"/>
              </a:rPr>
              <a:t>www.kaspersky.com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McAfee VirusScan (</a:t>
            </a:r>
            <a:r>
              <a:rPr lang="en-GB" sz="2000" i="1" u="sng" smtClean="0">
                <a:hlinkClick r:id="rId12"/>
              </a:rPr>
              <a:t>www.mcafee.com</a:t>
            </a:r>
            <a:r>
              <a:rPr lang="en-GB" sz="2000" i="1" smtClean="0"/>
              <a:t>)</a:t>
            </a:r>
            <a:endParaRPr lang="en-US" sz="2000" smtClean="0"/>
          </a:p>
          <a:p>
            <a:pPr lvl="0" fontAlgn="t"/>
            <a:r>
              <a:rPr lang="en-GB" sz="2000" i="1" smtClean="0"/>
              <a:t>F-Secure Anti-Virus (</a:t>
            </a:r>
            <a:r>
              <a:rPr lang="en-GB" sz="2000" i="1" u="sng" smtClean="0">
                <a:hlinkClick r:id="rId13"/>
              </a:rPr>
              <a:t>www.f-secure.com</a:t>
            </a:r>
            <a:r>
              <a:rPr lang="en-GB" sz="2000" i="1" smtClean="0"/>
              <a:t>)</a:t>
            </a:r>
            <a:endParaRPr lang="en-U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DD63-D2E9-4B23-B6B8-EE325A305869}" type="slidenum">
              <a:rPr lang="en-US"/>
              <a:pPr/>
              <a:t>23</a:t>
            </a:fld>
            <a:endParaRPr lang="en-US"/>
          </a:p>
        </p:txBody>
      </p:sp>
      <p:sp>
        <p:nvSpPr>
          <p:cNvPr id="108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864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6988" y="1635125"/>
            <a:ext cx="6999287" cy="418941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A8F0-6DD7-4659-B249-2169D315FDD6}" type="slidenum">
              <a:rPr lang="en-US"/>
              <a:pPr/>
              <a:t>24</a:t>
            </a:fld>
            <a:endParaRPr lang="en-US"/>
          </a:p>
        </p:txBody>
      </p:sp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885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4288" y="1419225"/>
            <a:ext cx="5970587" cy="490696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235C6-3ACD-4821-BE5B-C639EF54072C}" type="slidenum">
              <a:rPr lang="en-US"/>
              <a:pPr/>
              <a:t>25</a:t>
            </a:fld>
            <a:endParaRPr lang="en-US"/>
          </a:p>
        </p:txBody>
      </p:sp>
      <p:sp>
        <p:nvSpPr>
          <p:cNvPr id="109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апликације за детекцију вируса</a:t>
            </a:r>
            <a:endParaRPr lang="sr-Latn-CS" sz="3600"/>
          </a:p>
        </p:txBody>
      </p:sp>
      <p:pic>
        <p:nvPicPr>
          <p:cNvPr id="10905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2863" y="1417638"/>
            <a:ext cx="5918200" cy="48641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33B55-12A8-4956-925C-B50DAA67C23C}" type="slidenum">
              <a:rPr lang="en-US"/>
              <a:pPr/>
              <a:t>26</a:t>
            </a:fld>
            <a:endParaRPr lang="en-US"/>
          </a:p>
        </p:txBody>
      </p:sp>
      <p:sp>
        <p:nvSpPr>
          <p:cNvPr id="109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Бесплатно телефонирање путем Интернета</a:t>
            </a:r>
            <a:endParaRPr lang="sr-Latn-CS" sz="3600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Бесплатно телефонирање преко интернета се назива </a:t>
            </a:r>
            <a:r>
              <a:rPr lang="en-GB" sz="2800" b="1" i="1"/>
              <a:t>VoIP</a:t>
            </a:r>
            <a:r>
              <a:rPr lang="en-GB" sz="2800"/>
              <a:t> (</a:t>
            </a:r>
            <a:r>
              <a:rPr lang="en-GB" sz="2800" b="1" i="1"/>
              <a:t>Voice over Internet Protocol</a:t>
            </a:r>
            <a:r>
              <a:rPr lang="en-GB" sz="2800"/>
              <a:t>)</a:t>
            </a:r>
            <a:endParaRPr lang="sr-Cyrl-CS" sz="2800"/>
          </a:p>
          <a:p>
            <a:r>
              <a:rPr lang="en-GB" sz="2800"/>
              <a:t>Потребан је програм попут Skype-a</a:t>
            </a:r>
            <a:r>
              <a:rPr lang="sr-Cyrl-CS" sz="2800"/>
              <a:t>,</a:t>
            </a:r>
            <a:r>
              <a:rPr lang="en-GB" sz="2800"/>
              <a:t> микрофон и наравно Интернет (може и Веб камера ако је имате)</a:t>
            </a:r>
            <a:endParaRPr lang="sr-Cyrl-CS" sz="2800"/>
          </a:p>
          <a:p>
            <a:pPr lvl="1"/>
            <a:r>
              <a:rPr lang="en-GB" sz="2400" b="1" i="1"/>
              <a:t>упутство за инсталацију и коришћење Skype је окачено на сајту предмета</a:t>
            </a:r>
            <a:endParaRPr lang="sr-Cyrl-CS" sz="2400" i="1"/>
          </a:p>
          <a:p>
            <a:r>
              <a:rPr lang="en-GB" sz="2800"/>
              <a:t>Бесплатни разговор ради на принципу да особа која разговара има исто то што и ви (микрофон, Skype, Интернет)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B80A-F8A8-43F7-A774-7F70A6F55DF9}" type="slidenum">
              <a:rPr lang="en-US"/>
              <a:pPr/>
              <a:t>27</a:t>
            </a:fld>
            <a:endParaRPr lang="en-US"/>
          </a:p>
        </p:txBody>
      </p:sp>
      <p:sp>
        <p:nvSpPr>
          <p:cNvPr id="109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Бесплатно телефонирање путем Интернета</a:t>
            </a:r>
            <a:endParaRPr lang="sr-Latn-CS" sz="3600"/>
          </a:p>
        </p:txBody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Уз основни пакет Skype</a:t>
            </a:r>
            <a:r>
              <a:rPr lang="sr-Cyrl-CS"/>
              <a:t>-а</a:t>
            </a:r>
            <a:r>
              <a:rPr lang="sr-Latn-CS"/>
              <a:t> </a:t>
            </a:r>
            <a:r>
              <a:rPr lang="en-GB"/>
              <a:t>који је потпуно бесплатан долазе и основне бесплатне функције, и то:</a:t>
            </a:r>
            <a:endParaRPr lang="sr-Latn-CS"/>
          </a:p>
          <a:p>
            <a:pPr lvl="1">
              <a:lnSpc>
                <a:spcPct val="90000"/>
              </a:lnSpc>
            </a:pPr>
            <a:r>
              <a:rPr lang="en-GB"/>
              <a:t>аудио комуникација са саговорницима који су тренутно конектовани на Интернет</a:t>
            </a:r>
          </a:p>
          <a:p>
            <a:pPr lvl="1">
              <a:lnSpc>
                <a:spcPct val="90000"/>
              </a:lnSpc>
            </a:pPr>
            <a:r>
              <a:rPr lang="en-GB"/>
              <a:t>видео комуникација са саговорницима који су тренутно конектовани на Интернет</a:t>
            </a:r>
          </a:p>
          <a:p>
            <a:pPr lvl="1">
              <a:lnSpc>
                <a:spcPct val="90000"/>
              </a:lnSpc>
            </a:pPr>
            <a:r>
              <a:rPr lang="sr-Latn-CS"/>
              <a:t>chat </a:t>
            </a:r>
            <a:r>
              <a:rPr lang="en-GB"/>
              <a:t>у реалном времену</a:t>
            </a:r>
          </a:p>
          <a:p>
            <a:pPr lvl="1">
              <a:lnSpc>
                <a:spcPct val="90000"/>
              </a:lnSpc>
            </a:pPr>
            <a:r>
              <a:rPr lang="en-GB"/>
              <a:t>слање датотека и</a:t>
            </a:r>
          </a:p>
          <a:p>
            <a:pPr lvl="1">
              <a:lnSpc>
                <a:spcPct val="90000"/>
              </a:lnSpc>
            </a:pPr>
            <a:r>
              <a:rPr lang="en-GB"/>
              <a:t>конференцијски позиви</a:t>
            </a:r>
            <a:endParaRPr lang="sr-Latn-CS"/>
          </a:p>
          <a:p>
            <a:pPr>
              <a:lnSpc>
                <a:spcPct val="90000"/>
              </a:lnSpc>
            </a:pP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D2AC3-7C0F-4197-B3FD-07F0815B0855}" type="slidenum">
              <a:rPr lang="en-US"/>
              <a:pPr/>
              <a:t>28</a:t>
            </a:fld>
            <a:endParaRPr lang="en-US"/>
          </a:p>
        </p:txBody>
      </p:sp>
      <p:sp>
        <p:nvSpPr>
          <p:cNvPr id="119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 i="1"/>
              <a:t>Почетна страница часописа British Medical Journal</a:t>
            </a:r>
            <a:r>
              <a:rPr lang="sr-Cyrl-CS" sz="3600"/>
              <a:t> </a:t>
            </a:r>
            <a:endParaRPr lang="sr-Latn-CS" sz="3600"/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9" name="Picture 8"/>
          <p:cNvPicPr/>
          <p:nvPr/>
        </p:nvPicPr>
        <p:blipFill>
          <a:blip r:embed="rId3" cstate="print"/>
          <a:srcRect l="19404" t="11039" r="20754" b="4575"/>
          <a:stretch>
            <a:fillRect/>
          </a:stretch>
        </p:blipFill>
        <p:spPr bwMode="auto">
          <a:xfrm>
            <a:off x="1430787" y="1367918"/>
            <a:ext cx="6299280" cy="499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707B7-F76B-47A8-906D-AD5B2AB84130}" type="slidenum">
              <a:rPr lang="en-US"/>
              <a:pPr/>
              <a:t>29</a:t>
            </a:fld>
            <a:endParaRPr lang="en-US"/>
          </a:p>
        </p:txBody>
      </p:sp>
      <p:sp>
        <p:nvSpPr>
          <p:cNvPr id="119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Приступ чланцима </a:t>
            </a:r>
            <a:endParaRPr lang="sr-Latn-CS"/>
          </a:p>
        </p:txBody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800"/>
              <a:t>Начин претраживања часописа врло је једноставан и сличан је претраживању базе </a:t>
            </a:r>
            <a:r>
              <a:rPr lang="sr-Latn-CS" sz="2800"/>
              <a:t>Medline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sr-Cyrl-CS" sz="2800"/>
              <a:t>У одређена поља упишу се кључне речи преко којих намеравате извршити претраживање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на пример, име првог (или неког од) аутора, датум издања, број часописа и слично</a:t>
            </a:r>
          </a:p>
          <a:p>
            <a:pPr>
              <a:lnSpc>
                <a:spcPct val="80000"/>
              </a:lnSpc>
            </a:pPr>
            <a:r>
              <a:rPr lang="sr-Cyrl-CS" sz="2800"/>
              <a:t>је важно истакнути како је значајан део «</a:t>
            </a:r>
            <a:r>
              <a:rPr lang="en-GB" sz="2800"/>
              <a:t>on-line</a:t>
            </a:r>
            <a:r>
              <a:rPr lang="sr-Cyrl-CS" sz="2800"/>
              <a:t>» издања часописа бесплатан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што значи да је слободан приступ читавом тексту (</a:t>
            </a:r>
            <a:r>
              <a:rPr lang="en-GB" sz="2400" i="1"/>
              <a:t>full text</a:t>
            </a:r>
            <a:r>
              <a:rPr lang="sr-Cyrl-CS" sz="2400"/>
              <a:t>) одређеног чланка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5FD-E141-4DA7-8FF9-73756DD5FC28}" type="slidenum">
              <a:rPr lang="en-US"/>
              <a:pPr/>
              <a:t>3</a:t>
            </a:fld>
            <a:endParaRPr lang="en-US"/>
          </a:p>
        </p:txBody>
      </p:sp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/>
              <a:t>Izaberite stavku „Prijemno poštansko sanduče“ da biste videli e‑poruke</a:t>
            </a:r>
            <a:endParaRPr lang="sr-Latn-CS" sz="3200" i="1"/>
          </a:p>
        </p:txBody>
      </p:sp>
      <p:pic>
        <p:nvPicPr>
          <p:cNvPr id="1047555" name="pageContainer0_ID0ENIAC" descr="Slika programa Windows pošte koja prikazuje listu fascikli, listu poruka i okno „Pregled“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b="5907"/>
          <a:stretch>
            <a:fillRect/>
          </a:stretch>
        </p:blipFill>
        <p:spPr>
          <a:xfrm>
            <a:off x="1454150" y="1325563"/>
            <a:ext cx="6145213" cy="50736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71147-2BFF-4F4D-A061-C81942BC2D39}" type="slidenum">
              <a:rPr lang="en-US"/>
              <a:pPr/>
              <a:t>30</a:t>
            </a:fld>
            <a:endParaRPr lang="en-US"/>
          </a:p>
        </p:txBody>
      </p:sp>
      <p:sp>
        <p:nvSpPr>
          <p:cNvPr id="119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i="1"/>
              <a:t>Поступак «скидања чланка са Интернета» (</a:t>
            </a:r>
            <a:r>
              <a:rPr lang="en-GB" sz="3200" i="1"/>
              <a:t>download</a:t>
            </a:r>
            <a:r>
              <a:rPr lang="sr-Cyrl-CS" sz="3200" i="1" smtClean="0"/>
              <a:t>)</a:t>
            </a:r>
            <a:endParaRPr lang="sr-Latn-CS" sz="3200" i="1"/>
          </a:p>
        </p:txBody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 l="19542" t="11765" r="20715" b="6373"/>
          <a:stretch>
            <a:fillRect/>
          </a:stretch>
        </p:blipFill>
        <p:spPr bwMode="auto">
          <a:xfrm>
            <a:off x="1303526" y="1375174"/>
            <a:ext cx="6350341" cy="490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29C96-8E78-46CA-86F1-09EC2D0605D7}" type="slidenum">
              <a:rPr lang="en-US"/>
              <a:pPr/>
              <a:t>31</a:t>
            </a:fld>
            <a:endParaRPr lang="en-US"/>
          </a:p>
        </p:txBody>
      </p:sp>
      <p:sp>
        <p:nvSpPr>
          <p:cNvPr id="119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КоБСОН</a:t>
            </a:r>
            <a:endParaRPr lang="sr-Latn-CS"/>
          </a:p>
        </p:txBody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400"/>
              <a:t>Академска мрежа Србије (АМРЕС) обезбеђује приступ Интернету и посебним информационо-комуникационим сервисима за институције које су повезане на ову мрежу</a:t>
            </a:r>
          </a:p>
          <a:p>
            <a:r>
              <a:rPr lang="sr-Cyrl-CS" sz="2400"/>
              <a:t>Најважнији од сервиса који су доступни за кориснике АМРЕС</a:t>
            </a:r>
            <a:r>
              <a:rPr lang="sr-Latn-CS" sz="2400"/>
              <a:t>-</a:t>
            </a:r>
            <a:r>
              <a:rPr lang="sr-Cyrl-CS" sz="2400"/>
              <a:t>а, а нису доступни осталим корисницима Интернета</a:t>
            </a:r>
          </a:p>
          <a:p>
            <a:pPr lvl="1"/>
            <a:r>
              <a:rPr lang="sr-Cyrl-CS" sz="2000"/>
              <a:t>је приступ научним информацијама који омогућава КоБСОН (Конзорцијум библиотека Србије за обједињену набавку)</a:t>
            </a:r>
          </a:p>
          <a:p>
            <a:r>
              <a:rPr lang="sr-Cyrl-CS" sz="2400"/>
              <a:t>КоБСОН подржава 20 сервиса који обухватају преко 20.000 страних научних часописа, као и 6.000 електронских књига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3DAC2-EC45-4D05-87CC-05DA94DAC345}" type="slidenum">
              <a:rPr lang="en-US"/>
              <a:pPr/>
              <a:t>32</a:t>
            </a:fld>
            <a:endParaRPr lang="en-US"/>
          </a:p>
        </p:txBody>
      </p:sp>
      <p:sp>
        <p:nvSpPr>
          <p:cNvPr id="120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КоБСОН</a:t>
            </a:r>
            <a:endParaRPr lang="sr-Latn-CS"/>
          </a:p>
        </p:txBody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201156" name="Picture 4"/>
          <p:cNvPicPr>
            <a:picLocks noChangeAspect="1" noChangeArrowheads="1"/>
          </p:cNvPicPr>
          <p:nvPr/>
        </p:nvPicPr>
        <p:blipFill>
          <a:blip r:embed="rId3" cstate="print"/>
          <a:srcRect b="6810"/>
          <a:stretch>
            <a:fillRect/>
          </a:stretch>
        </p:blipFill>
        <p:spPr bwMode="auto">
          <a:xfrm>
            <a:off x="911225" y="1371600"/>
            <a:ext cx="708342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311A8-5BE9-41F0-AE11-B4AA73608D63}" type="slidenum">
              <a:rPr lang="en-US"/>
              <a:pPr/>
              <a:t>33</a:t>
            </a:fld>
            <a:endParaRPr lang="en-US"/>
          </a:p>
        </p:txBody>
      </p:sp>
      <p:sp>
        <p:nvSpPr>
          <p:cNvPr id="120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КоБСОН</a:t>
            </a:r>
            <a:endParaRPr lang="sr-Latn-CS"/>
          </a:p>
        </p:txBody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000"/>
              <a:t>КоБСОН сервис се хостује од стране Народне библиотеке Србије и доступан је на адресама: </a:t>
            </a:r>
          </a:p>
          <a:p>
            <a:pPr lvl="1"/>
            <a:r>
              <a:rPr lang="sr-Cyrl-CS" sz="1800"/>
              <a:t>сајт Народне библиотеке Србије </a:t>
            </a:r>
            <a:r>
              <a:rPr lang="en-GB" sz="1800">
                <a:hlinkClick r:id="rId3"/>
              </a:rPr>
              <a:t>http://www.nbs.ac.rs/</a:t>
            </a:r>
            <a:r>
              <a:rPr lang="sr-Cyrl-CS" sz="1800"/>
              <a:t>, бирањем опције КоБСОН из менија</a:t>
            </a:r>
          </a:p>
          <a:p>
            <a:pPr lvl="1"/>
            <a:r>
              <a:rPr lang="sr-Cyrl-CS" sz="1800"/>
              <a:t>директно на </a:t>
            </a:r>
            <a:r>
              <a:rPr lang="en-GB" sz="1800">
                <a:hlinkClick r:id="rId4"/>
              </a:rPr>
              <a:t>http://kobsonbeta.nb.rs/kobson.82.html</a:t>
            </a:r>
            <a:endParaRPr lang="sr-Cyrl-CS" sz="1800"/>
          </a:p>
          <a:p>
            <a:r>
              <a:rPr lang="sr-Cyrl-CS" sz="2000"/>
              <a:t>Комплетан приступ КоБСОН сервисима омогућен је са било ког рачунара преко рачунарске Академске мреже</a:t>
            </a:r>
          </a:p>
          <a:p>
            <a:r>
              <a:rPr lang="sr-Cyrl-CS" sz="2000"/>
              <a:t>Упутство за подешавање проxy сервера у </a:t>
            </a:r>
            <a:r>
              <a:rPr lang="en-GB" sz="2000" i="1"/>
              <a:t>Internet Explorer</a:t>
            </a:r>
            <a:r>
              <a:rPr lang="en-GB" sz="2000"/>
              <a:t> </a:t>
            </a:r>
            <a:r>
              <a:rPr lang="sr-Cyrl-CS" sz="2000"/>
              <a:t>–у је: </a:t>
            </a:r>
          </a:p>
          <a:p>
            <a:pPr lvl="1"/>
            <a:r>
              <a:rPr lang="sr-Cyrl-CS" sz="1800"/>
              <a:t>Одаберите </a:t>
            </a:r>
            <a:r>
              <a:rPr lang="en-GB" sz="1800" b="1" i="1"/>
              <a:t>Tools -&gt; Options -&gt;Connections-&gt;LAN Settings</a:t>
            </a:r>
            <a:r>
              <a:rPr lang="sr-Cyrl-CS" sz="1800"/>
              <a:t>, маркирајте поље </a:t>
            </a:r>
            <a:r>
              <a:rPr lang="en-GB" sz="1800" b="1" i="1"/>
              <a:t>Use a proxy server</a:t>
            </a:r>
            <a:r>
              <a:rPr lang="sr-Cyrl-CS" sz="1800"/>
              <a:t>... и у поље адреса упишите адресу:  </a:t>
            </a:r>
          </a:p>
          <a:p>
            <a:pPr lvl="2"/>
            <a:r>
              <a:rPr lang="sr-Cyrl-CS" sz="1600"/>
              <a:t>Универзитет у Крагујевцу 147.91.209.22, у поље порт обавезно се уписује 8080</a:t>
            </a:r>
            <a:endParaRPr lang="sr-Latn-CS" sz="16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17B6-6719-421A-9BCB-8881E811BD2C}" type="slidenum">
              <a:rPr lang="en-US"/>
              <a:pPr/>
              <a:t>34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Комерцијалне базе података доступне преко КоБСОН-а</a:t>
            </a:r>
            <a:endParaRPr lang="sr-Latn-CS" sz="3600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/>
              <a:t>Web of Science</a:t>
            </a:r>
            <a:endParaRPr lang="en-GB">
              <a:hlinkClick r:id="rId3"/>
            </a:endParaRPr>
          </a:p>
          <a:p>
            <a:pPr lvl="1"/>
            <a:r>
              <a:rPr lang="en-GB">
                <a:hlinkClick r:id="rId3"/>
              </a:rPr>
              <a:t>http://www.isiknowledge.com/?</a:t>
            </a:r>
            <a:r>
              <a:rPr lang="en-GB" smtClean="0">
                <a:hlinkClick r:id="rId3"/>
              </a:rPr>
              <a:t>DestApp=WOS&amp;locale=en_US</a:t>
            </a:r>
            <a:endParaRPr lang="sr-Latn-RS" smtClean="0"/>
          </a:p>
          <a:p>
            <a:pPr lvl="1"/>
            <a:r>
              <a:rPr lang="en-GB" smtClean="0"/>
              <a:t>обухвата преко 8.600 најутицајнијих светских часописа из свих научних области</a:t>
            </a:r>
            <a:endParaRPr lang="sr-Latn-RS" smtClean="0"/>
          </a:p>
          <a:p>
            <a:pPr lvl="1"/>
            <a:r>
              <a:rPr lang="sr-Cyrl-RS" smtClean="0"/>
              <a:t>пр</a:t>
            </a:r>
            <a:r>
              <a:rPr lang="en-GB" smtClean="0"/>
              <a:t>иступ подацима је плаћен за академске установе у Србији од 2000. године</a:t>
            </a:r>
            <a:endParaRPr lang="en-GB" b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17B6-6719-421A-9BCB-8881E811BD2C}" type="slidenum">
              <a:rPr lang="en-US"/>
              <a:pPr/>
              <a:t>35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Комерцијалне базе података доступне преко КоБСОН-а</a:t>
            </a:r>
            <a:endParaRPr lang="sr-Latn-CS" sz="3600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smtClean="0"/>
              <a:t>SCOPUS</a:t>
            </a:r>
            <a:endParaRPr lang="sr-Cyrl-CS" b="1"/>
          </a:p>
          <a:p>
            <a:pPr lvl="1"/>
            <a:r>
              <a:rPr lang="en-GB">
                <a:hlinkClick r:id="rId3"/>
              </a:rPr>
              <a:t>http://</a:t>
            </a:r>
            <a:r>
              <a:rPr lang="en-GB" smtClean="0">
                <a:hlinkClick r:id="rId3"/>
              </a:rPr>
              <a:t>www.scopus.com/scopus/home.url</a:t>
            </a:r>
            <a:endParaRPr lang="sr-Cyrl-RS" smtClean="0"/>
          </a:p>
          <a:p>
            <a:pPr lvl="1"/>
            <a:r>
              <a:rPr lang="sr-Cyrl-CS" smtClean="0"/>
              <a:t>обухвата преко 12.000 часописа из природних наука, медицине и друштвених наука</a:t>
            </a:r>
          </a:p>
          <a:p>
            <a:pPr lvl="1"/>
            <a:r>
              <a:rPr lang="sr-Cyrl-CS" smtClean="0"/>
              <a:t>приступ је плаћен за академске установе у Србији од 2004 године</a:t>
            </a:r>
          </a:p>
          <a:p>
            <a:pPr lvl="1"/>
            <a:r>
              <a:rPr lang="sr-Cyrl-CS" smtClean="0"/>
              <a:t>садржи комплетну базу података М</a:t>
            </a:r>
            <a:r>
              <a:rPr lang="en-GB" smtClean="0"/>
              <a:t>edline</a:t>
            </a:r>
            <a:endParaRPr lang="en-US" smtClean="0"/>
          </a:p>
          <a:p>
            <a:pPr lvl="1"/>
            <a:endParaRPr lang="en-GB" b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17B6-6719-421A-9BCB-8881E811BD2C}" type="slidenum">
              <a:rPr lang="en-US"/>
              <a:pPr/>
              <a:t>36</a:t>
            </a:fld>
            <a:endParaRPr lang="en-US"/>
          </a:p>
        </p:txBody>
      </p:sp>
      <p:sp>
        <p:nvSpPr>
          <p:cNvPr id="120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Комерцијалне базе података доступне преко КоБСОН-а</a:t>
            </a:r>
            <a:endParaRPr lang="sr-Latn-CS" sz="3600"/>
          </a:p>
        </p:txBody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smtClean="0"/>
              <a:t>Engineering </a:t>
            </a:r>
            <a:r>
              <a:rPr lang="en-GB" b="1"/>
              <a:t>Village</a:t>
            </a:r>
            <a:endParaRPr lang="en-GB">
              <a:hlinkClick r:id="rId3"/>
            </a:endParaRPr>
          </a:p>
          <a:p>
            <a:pPr lvl="1"/>
            <a:r>
              <a:rPr lang="en-GB" smtClean="0">
                <a:hlinkClick r:id="rId3"/>
              </a:rPr>
              <a:t>www.engineeringvillage2.org/controller/servlet/Controller?CID=quickSearch&amp;database=1</a:t>
            </a:r>
            <a:endParaRPr lang="sr-Cyrl-RS" smtClean="0"/>
          </a:p>
          <a:p>
            <a:pPr lvl="1"/>
            <a:r>
              <a:rPr lang="sr-Cyrl-CS" smtClean="0"/>
              <a:t>највећа светска база података за техничке науке</a:t>
            </a:r>
          </a:p>
          <a:p>
            <a:pPr lvl="1"/>
            <a:r>
              <a:rPr lang="sr-Cyrl-CS" smtClean="0"/>
              <a:t>библиографски подаци и апстракти чланака из преко 5.000 часописа и конгреса</a:t>
            </a:r>
          </a:p>
          <a:p>
            <a:pPr lvl="1"/>
            <a:r>
              <a:rPr lang="sr-Cyrl-CS" smtClean="0"/>
              <a:t>садржи неколико стотина књига у пуном тексту</a:t>
            </a:r>
            <a:endParaRPr lang="en-US" smtClean="0"/>
          </a:p>
          <a:p>
            <a:pPr lvl="1"/>
            <a:endParaRPr lang="en-GB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420CF-D867-4EF5-88C3-66B31302A656}" type="slidenum">
              <a:rPr lang="en-US"/>
              <a:pPr/>
              <a:t>37</a:t>
            </a:fld>
            <a:endParaRPr lang="en-US"/>
          </a:p>
        </p:txBody>
      </p:sp>
      <p:sp>
        <p:nvSpPr>
          <p:cNvPr id="120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Телемедицина</a:t>
            </a:r>
            <a:endParaRPr lang="sr-Latn-CS"/>
          </a:p>
        </p:txBody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400"/>
              <a:t>С</a:t>
            </a:r>
            <a:r>
              <a:rPr lang="sr-Latn-CS" sz="2400"/>
              <a:t>куп процедура за пренос медицинских информација у електронском облику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Информације које се преносе обухватају различите податке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Latn-CS" sz="2000"/>
              <a:t>из области медицине, статичке и динамичке слике (анимације), комплетне медицинске налазе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Р</a:t>
            </a:r>
            <a:r>
              <a:rPr lang="sr-Latn-CS" sz="2400"/>
              <a:t>азличите апликације могу се класификовати на теледијагностику, телеконсултације, телемониторинг, теленегу, телеконзилијуме и даљински приступ информацијама које су смештене у базама података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sr-Latn-CS" sz="2400"/>
              <a:t>Да би се омогућио пренос информација дефинисани су стандарди 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г</a:t>
            </a:r>
            <a:r>
              <a:rPr lang="sr-Latn-CS" sz="2000"/>
              <a:t>лобални стандард носи ознаку DICOM (</a:t>
            </a:r>
            <a:r>
              <a:rPr lang="sr-Latn-CS" sz="2000" i="1"/>
              <a:t>Digital Imaging and Communication Medicine</a:t>
            </a:r>
            <a:r>
              <a:rPr lang="sr-Latn-CS" sz="2000"/>
              <a:t>), а обухвата стандарде за поједине облике информација и сервиса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A2A3B-18EC-4EA2-8FF4-6DCFAA0C0911}" type="slidenum">
              <a:rPr lang="en-US"/>
              <a:pPr/>
              <a:t>38</a:t>
            </a:fld>
            <a:endParaRPr lang="en-US"/>
          </a:p>
        </p:txBody>
      </p:sp>
      <p:sp>
        <p:nvSpPr>
          <p:cNvPr id="120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Телемедицина</a:t>
            </a:r>
            <a:endParaRPr lang="sr-Latn-CS"/>
          </a:p>
        </p:txBody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000"/>
              <a:t>Садашњи тренутак развоја телемедицине ја на тзв. "</a:t>
            </a:r>
            <a:r>
              <a:rPr lang="sr-Latn-CS" sz="2000" i="1"/>
              <a:t>store and forward</a:t>
            </a:r>
            <a:r>
              <a:rPr lang="sr-Latn-CS" sz="2000"/>
              <a:t> " степену примене и обухвата све претходно поменуте могућности. </a:t>
            </a:r>
            <a:endParaRPr lang="sr-Cyrl-CS" sz="2000"/>
          </a:p>
          <a:p>
            <a:pPr lvl="1"/>
            <a:r>
              <a:rPr lang="sr-Cyrl-CS" sz="1800"/>
              <a:t>н</a:t>
            </a:r>
            <a:r>
              <a:rPr lang="sr-Latn-CS" sz="1800"/>
              <a:t>ајједноставнија и најзаступљенија примена је формирање базе података о пацијентима (КМК - компјутерски медицински картон) и организација клиничког болничког информационог система (КБИС)</a:t>
            </a:r>
          </a:p>
          <a:p>
            <a:r>
              <a:rPr lang="sr-Latn-CS" sz="2000"/>
              <a:t>Постоје апликације динамичке телемедицине које се односе на интерактивно учешће и комуникацију (</a:t>
            </a:r>
            <a:r>
              <a:rPr lang="sr-Latn-CS" sz="2000" i="1"/>
              <a:t>forward</a:t>
            </a:r>
            <a:r>
              <a:rPr lang="sr-Latn-CS" sz="2000"/>
              <a:t>)</a:t>
            </a:r>
          </a:p>
          <a:p>
            <a:r>
              <a:rPr lang="sr-Cyrl-CS" sz="2000"/>
              <a:t>Б</a:t>
            </a:r>
            <a:r>
              <a:rPr lang="sr-Latn-CS" sz="2000"/>
              <a:t>удућност телемедицине лежи у "реал тиме" примени, тј. "живом" контакту у реалном времену</a:t>
            </a:r>
            <a:endParaRPr lang="sr-Cyrl-CS" sz="2000"/>
          </a:p>
          <a:p>
            <a:r>
              <a:rPr lang="sr-Latn-CS" sz="2000"/>
              <a:t>У реализацији здравствене заштите применом телемедицине највећи резултати остварени су у Норвешкој</a:t>
            </a:r>
            <a:endParaRPr lang="sr-Cyrl-CS" sz="2000"/>
          </a:p>
          <a:p>
            <a:pPr lvl="1"/>
            <a:r>
              <a:rPr lang="sr-Cyrl-CS" sz="1800"/>
              <a:t>код </a:t>
            </a:r>
            <a:r>
              <a:rPr lang="sr-Latn-CS" sz="1800"/>
              <a:t>од нас су вредни пажње резултати постигнути на ВМА у Београду, где постоји програм телепатологије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1A59F-B5F6-4322-B97D-52C174CF1A07}" type="slidenum">
              <a:rPr lang="en-US"/>
              <a:pPr/>
              <a:t>4</a:t>
            </a:fld>
            <a:endParaRPr lang="en-US"/>
          </a:p>
        </p:txBody>
      </p:sp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i="1"/>
              <a:t>Prikazivanje fascikli, poruka i pregleda u programu Windows pošta</a:t>
            </a:r>
            <a:endParaRPr lang="sr-Latn-CS" sz="3200" i="1"/>
          </a:p>
        </p:txBody>
      </p:sp>
      <p:pic>
        <p:nvPicPr>
          <p:cNvPr id="1049603" name="pageContainer0_ID0ERCAC" descr="Slika programa Windows pošt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2825" y="1352550"/>
            <a:ext cx="4608513" cy="50165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EC5F-1F2A-48B0-AFF1-D12E9A3EEA3C}" type="slidenum">
              <a:rPr lang="en-US"/>
              <a:pPr/>
              <a:t>5</a:t>
            </a:fld>
            <a:endParaRPr lang="en-US"/>
          </a:p>
        </p:txBody>
      </p:sp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Креирање и слање е-порука</a:t>
            </a:r>
            <a:endParaRPr lang="sr-Latn-CS"/>
          </a:p>
        </p:txBody>
      </p:sp>
      <p:pic>
        <p:nvPicPr>
          <p:cNvPr id="1051651" name="pageContainer0_ID0EAKAC" descr="Slika uzorka e‑poruk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b="4192"/>
          <a:stretch>
            <a:fillRect/>
          </a:stretch>
        </p:blipFill>
        <p:spPr>
          <a:xfrm>
            <a:off x="1512888" y="1441450"/>
            <a:ext cx="6248400" cy="48768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76EEE-23BB-4492-9638-4369607CC067}" type="slidenum">
              <a:rPr lang="en-US"/>
              <a:pPr/>
              <a:t>6</a:t>
            </a:fld>
            <a:endParaRPr lang="en-US"/>
          </a:p>
        </p:txBody>
      </p:sp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Датотека приложена поруци е-поште</a:t>
            </a:r>
            <a:endParaRPr lang="sr-Latn-CS" sz="3600" i="1"/>
          </a:p>
        </p:txBody>
      </p:sp>
      <p:pic>
        <p:nvPicPr>
          <p:cNvPr id="1053699" name="pageContainer0_ID0EEMAC" descr="Slika datoteke koja je priložena e‑poruci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1400" y="1682750"/>
            <a:ext cx="7377113" cy="4513263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C8EE6-1A0D-4203-8DEB-AEF15EBDCC2B}" type="slidenum">
              <a:rPr lang="en-US"/>
              <a:pPr/>
              <a:t>7</a:t>
            </a:fld>
            <a:endParaRPr lang="en-US"/>
          </a:p>
        </p:txBody>
      </p:sp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Додавање налога у програму Windows пошта</a:t>
            </a:r>
            <a:endParaRPr lang="sr-Latn-CS" sz="3600" i="1"/>
          </a:p>
        </p:txBody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 sz="3000"/>
              <a:t>Отворите програм Windows пошта тако што ћете кликнути на дугме </a:t>
            </a:r>
            <a:r>
              <a:rPr lang="en-GB" sz="3000" b="1"/>
              <a:t>Старт</a:t>
            </a:r>
            <a:r>
              <a:rPr lang="en-GB" sz="3000"/>
              <a:t>, изабрати ставку </a:t>
            </a:r>
            <a:r>
              <a:rPr lang="en-GB" sz="3000" b="1"/>
              <a:t>Сви програми</a:t>
            </a:r>
            <a:r>
              <a:rPr lang="en-GB" sz="3000"/>
              <a:t>, а затим изабрати ставку </a:t>
            </a:r>
            <a:r>
              <a:rPr lang="en-GB" sz="3000" b="1"/>
              <a:t>Windows</a:t>
            </a:r>
            <a:r>
              <a:rPr lang="en-GB" sz="3000"/>
              <a:t> пошта</a:t>
            </a:r>
          </a:p>
          <a:p>
            <a:pPr marL="609600" indent="-609600"/>
            <a:r>
              <a:rPr lang="en-GB" sz="3000"/>
              <a:t>У менију </a:t>
            </a:r>
            <a:r>
              <a:rPr lang="en-GB" sz="3000" b="1"/>
              <a:t>Алатке</a:t>
            </a:r>
            <a:r>
              <a:rPr lang="en-GB" sz="3000"/>
              <a:t> изаберите ставку </a:t>
            </a:r>
            <a:r>
              <a:rPr lang="en-GB" sz="3000" b="1"/>
              <a:t>Налози</a:t>
            </a:r>
            <a:endParaRPr lang="en-GB" sz="3000"/>
          </a:p>
          <a:p>
            <a:pPr marL="609600" indent="-609600"/>
            <a:r>
              <a:rPr lang="en-GB" sz="3000"/>
              <a:t>Кликните на дугме </a:t>
            </a:r>
            <a:r>
              <a:rPr lang="en-GB" sz="3000" b="1"/>
              <a:t>Додај</a:t>
            </a:r>
            <a:r>
              <a:rPr lang="en-GB" sz="3000"/>
              <a:t>, одаберите тип налога који желите да додате, кликните на дугме </a:t>
            </a:r>
            <a:r>
              <a:rPr lang="en-GB" sz="3000" b="1"/>
              <a:t>Даље</a:t>
            </a:r>
            <a:r>
              <a:rPr lang="en-GB" sz="3000"/>
              <a:t>, а затим следите упутства</a:t>
            </a:r>
            <a:r>
              <a:rPr lang="sr-Latn-CS" sz="300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F5E7-9DBA-4DF0-888E-91288850ED25}" type="slidenum">
              <a:rPr lang="en-US"/>
              <a:pPr/>
              <a:t>8</a:t>
            </a:fld>
            <a:endParaRPr lang="en-US"/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Уклањање налога у програму Windows пошта</a:t>
            </a:r>
            <a:endParaRPr lang="sr-Latn-CS" sz="3600" i="1"/>
          </a:p>
        </p:txBody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GB"/>
              <a:t>Отворите програм Windows пошта тако што ћете кликнути на дугме </a:t>
            </a:r>
            <a:r>
              <a:rPr lang="en-GB" b="1"/>
              <a:t>Старт</a:t>
            </a:r>
            <a:r>
              <a:rPr lang="en-GB"/>
              <a:t>, изабрати ставку </a:t>
            </a:r>
            <a:r>
              <a:rPr lang="en-GB" b="1"/>
              <a:t>Сви програми</a:t>
            </a:r>
            <a:r>
              <a:rPr lang="en-GB"/>
              <a:t>, а затим изабрати ставку </a:t>
            </a:r>
            <a:r>
              <a:rPr lang="en-GB" b="1"/>
              <a:t>Windows</a:t>
            </a:r>
            <a:r>
              <a:rPr lang="en-GB"/>
              <a:t> пошта</a:t>
            </a:r>
          </a:p>
          <a:p>
            <a:pPr marL="609600" indent="-609600"/>
            <a:r>
              <a:rPr lang="en-GB"/>
              <a:t>У менију </a:t>
            </a:r>
            <a:r>
              <a:rPr lang="en-GB" b="1"/>
              <a:t>Алатке</a:t>
            </a:r>
            <a:r>
              <a:rPr lang="en-GB"/>
              <a:t> изаберите ставку </a:t>
            </a:r>
            <a:r>
              <a:rPr lang="en-GB" b="1"/>
              <a:t>Налози</a:t>
            </a:r>
            <a:endParaRPr lang="en-GB"/>
          </a:p>
          <a:p>
            <a:pPr marL="609600" indent="-609600"/>
            <a:r>
              <a:rPr lang="en-GB"/>
              <a:t>Изаберите налог који желите да уклоните и кликните на дугме </a:t>
            </a:r>
            <a:r>
              <a:rPr lang="en-GB" b="1"/>
              <a:t>Уклони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655F-54F0-4D78-81C3-583CAF57F86A}" type="slidenum">
              <a:rPr lang="en-US"/>
              <a:pPr/>
              <a:t>9</a:t>
            </a:fld>
            <a:endParaRPr lang="en-US"/>
          </a:p>
        </p:txBody>
      </p:sp>
      <p:sp>
        <p:nvSpPr>
          <p:cNvPr id="105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/>
              <a:t>Изглед прозора Outlook Express при раду са е-маилом </a:t>
            </a:r>
            <a:r>
              <a:rPr lang="sl-SI" sz="2800" i="1"/>
              <a:t>- </a:t>
            </a:r>
            <a:r>
              <a:rPr lang="en-GB" sz="2800" i="1"/>
              <a:t>(</a:t>
            </a:r>
            <a:r>
              <a:rPr lang="en-GB" sz="2800" i="1">
                <a:hlinkClick r:id="rId3"/>
              </a:rPr>
              <a:t>http://www.microsoft.com/</a:t>
            </a:r>
            <a:r>
              <a:rPr lang="en-GB" sz="2800" i="1"/>
              <a:t>)</a:t>
            </a:r>
            <a:endParaRPr lang="sr-Latn-CS" sz="2800" i="1"/>
          </a:p>
        </p:txBody>
      </p:sp>
      <p:pic>
        <p:nvPicPr>
          <p:cNvPr id="10598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 b="3836"/>
          <a:stretch>
            <a:fillRect/>
          </a:stretch>
        </p:blipFill>
        <p:spPr>
          <a:xfrm>
            <a:off x="1420813" y="1374775"/>
            <a:ext cx="6700837" cy="502602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109</TotalTime>
  <Words>4599</Words>
  <Application>Microsoft Office PowerPoint</Application>
  <PresentationFormat>On-screen Show (4:3)</PresentationFormat>
  <Paragraphs>338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FIT slajd predavanja</vt:lpstr>
      <vt:lpstr>      ИНТЕРНЕТ </vt:lpstr>
      <vt:lpstr>Додавање налога е-поште у програм „Windows пошта“</vt:lpstr>
      <vt:lpstr>Izaberite stavku „Prijemno poštansko sanduče“ da biste videli e‑poruke</vt:lpstr>
      <vt:lpstr>Prikazivanje fascikli, poruka i pregleda u programu Windows pošta</vt:lpstr>
      <vt:lpstr>Креирање и слање е-порука</vt:lpstr>
      <vt:lpstr>Датотека приложена поруци е-поште</vt:lpstr>
      <vt:lpstr>Додавање налога у програму Windows пошта</vt:lpstr>
      <vt:lpstr>Уклањање налога у програму Windows пошта</vt:lpstr>
      <vt:lpstr>Изглед прозора Outlook Express при раду са е-маилом - (http://www.microsoft.com/)</vt:lpstr>
      <vt:lpstr>Подешавање програма „Outlook Express“</vt:lpstr>
      <vt:lpstr>Веб маил </vt:lpstr>
      <vt:lpstr>Неки од најчешће коришћених бесплатних е-маил сервиса </vt:lpstr>
      <vt:lpstr>Отварање налога на Gmail-у</vt:lpstr>
      <vt:lpstr>Проверите свој статус у Windows безбедносном центру</vt:lpstr>
      <vt:lpstr>Шта су безбедносна упозорења?</vt:lpstr>
      <vt:lpstr>Коришћење заштитног зида</vt:lpstr>
      <vt:lpstr>Коришћење заштите од шпијунског софтвера</vt:lpstr>
      <vt:lpstr>Аутоматско ажурирање оперативног система Windows</vt:lpstr>
      <vt:lpstr>Аутоматско ажурирање оперативног система Windows</vt:lpstr>
      <vt:lpstr>Шта је вирус и могуће последице </vt:lpstr>
      <vt:lpstr>Шта је вирус и могуће последице</vt:lpstr>
      <vt:lpstr>Адресе произвођача антивирусног софтвера</vt:lpstr>
      <vt:lpstr>Коришћење апликације за детекцију вируса</vt:lpstr>
      <vt:lpstr>Коришћење апликације за детекцију вируса</vt:lpstr>
      <vt:lpstr>Коришћење апликације за детекцију вируса</vt:lpstr>
      <vt:lpstr>Бесплатно телефонирање путем Интернета</vt:lpstr>
      <vt:lpstr>Бесплатно телефонирање путем Интернета</vt:lpstr>
      <vt:lpstr>Почетна страница часописа British Medical Journal </vt:lpstr>
      <vt:lpstr>Приступ чланцима </vt:lpstr>
      <vt:lpstr>Поступак «скидања чланка са Интернета» (download)</vt:lpstr>
      <vt:lpstr>КоБСОН</vt:lpstr>
      <vt:lpstr>КоБСОН</vt:lpstr>
      <vt:lpstr>КоБСОН</vt:lpstr>
      <vt:lpstr>Комерцијалне базе података доступне преко КоБСОН-а</vt:lpstr>
      <vt:lpstr>Комерцијалне базе података доступне преко КоБСОН-а</vt:lpstr>
      <vt:lpstr>Комерцијалне базе података доступне преко КоБСОН-а</vt:lpstr>
      <vt:lpstr>Телемедицина</vt:lpstr>
      <vt:lpstr>Телемедицина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163</cp:revision>
  <dcterms:created xsi:type="dcterms:W3CDTF">2006-09-26T20:52:51Z</dcterms:created>
  <dcterms:modified xsi:type="dcterms:W3CDTF">2018-10-30T14:44:03Z</dcterms:modified>
</cp:coreProperties>
</file>